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54" r:id="rId1"/>
  </p:sldMasterIdLst>
  <p:notesMasterIdLst>
    <p:notesMasterId r:id="rId27"/>
  </p:notesMasterIdLst>
  <p:sldIdLst>
    <p:sldId id="293" r:id="rId2"/>
    <p:sldId id="256" r:id="rId3"/>
    <p:sldId id="260" r:id="rId4"/>
    <p:sldId id="284" r:id="rId5"/>
    <p:sldId id="285" r:id="rId6"/>
    <p:sldId id="286" r:id="rId7"/>
    <p:sldId id="257" r:id="rId8"/>
    <p:sldId id="258" r:id="rId9"/>
    <p:sldId id="278" r:id="rId10"/>
    <p:sldId id="279" r:id="rId11"/>
    <p:sldId id="280" r:id="rId12"/>
    <p:sldId id="261" r:id="rId13"/>
    <p:sldId id="259" r:id="rId14"/>
    <p:sldId id="272" r:id="rId15"/>
    <p:sldId id="281" r:id="rId16"/>
    <p:sldId id="282" r:id="rId17"/>
    <p:sldId id="283" r:id="rId18"/>
    <p:sldId id="294" r:id="rId19"/>
    <p:sldId id="295" r:id="rId20"/>
    <p:sldId id="296" r:id="rId21"/>
    <p:sldId id="273" r:id="rId22"/>
    <p:sldId id="274" r:id="rId23"/>
    <p:sldId id="277" r:id="rId24"/>
    <p:sldId id="276" r:id="rId25"/>
    <p:sldId id="27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6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29"/>
    <p:restoredTop sz="94694"/>
  </p:normalViewPr>
  <p:slideViewPr>
    <p:cSldViewPr snapToGrid="0" snapToObjects="1">
      <p:cViewPr varScale="1">
        <p:scale>
          <a:sx n="124" d="100"/>
          <a:sy n="124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C9186-47A3-C54A-A8AF-47B660C0099D}" type="datetimeFigureOut">
              <a:rPr lang="en-US" smtClean="0"/>
              <a:t>8/7/20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290A3-92E3-6F43-88C0-EE439678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0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F3B36-DC55-224D-A836-9C210B16C7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9B909F-5552-2443-A28C-E95ED2272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CF6AD-7F8E-5D40-B13D-5AB84333A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E77E3-780E-5545-BC41-76A138BF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82956-6D68-3645-9EDF-7740C6607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14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6E0C-C8EB-2B44-90EE-0DD1D3D2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09F919-46D4-F844-AEC2-1A3B87F77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E20A3-33D2-3044-B263-742E76562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22879-F82A-CC4F-A497-F9DC08E8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986DB-F213-F74D-997F-BDD9F1AFA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511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FD6EBF-737B-474D-960D-24469E262E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EAB67-CCDB-604D-B726-E572D4205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14505-19EB-3244-8666-721A95358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609D5-A073-C94F-ABC6-BAD2294F5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385CC-39F6-3745-BF4E-49DB3EFDB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69698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29D67-FB53-1741-955A-93F3E106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E0F5B-C08D-554E-93D1-7E89509F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F815D-38C6-5B4A-B5C9-4D0768B7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9D4BC-DE14-A446-BA9B-DC7A5C397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26653-A1CC-804A-90E1-68BB545C8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03474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8C23A-BBDC-7545-91CB-F11D44FC4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E3378-2DA6-784A-8960-EEA21F7F8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25B53-7E67-E945-A46B-20CFD70A9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3FFC1-CAE4-E844-93C9-E02F8E62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0A3FF-3A4F-3640-9811-BC8A0254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36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34242-6753-4E43-9BB1-76833CE1C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4CAAB-66E2-9D4E-AFB0-6601A03A2B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E3BE6E-5771-8F45-AAA6-231695FE5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50AC9-4666-DA4E-AA25-8894EE4A2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932A1-1F73-A44E-AD29-700B3AACB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223B2D-89A9-0941-8D13-32FCF0FEA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93974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6192D-9891-8641-AC50-6812AD32E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BB08D-7AAD-9945-B5B1-4063BDAF8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63527E-0808-DF49-A133-DF57B4EC0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A7D763-C884-E849-815E-114C367C28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2A15B8-CF63-034A-862E-B6F2571229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122FB0-5ADC-B445-B777-DE2B2B176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CDAEC2-86F0-BE4B-917B-E9AA5CEF0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99CC91-F867-2F43-87CC-CC978493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605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E5258-5894-9E4B-B503-8553F8AD0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FA212D-2207-2F41-81F3-8B11DE5B5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A99EE0-DE98-5244-8BBA-390F0B5ED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23BEAD-2EA1-2346-91C0-6D0BB8A7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866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91F2F1-F928-A444-858C-64CFF5530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E99871-489F-B545-9F6A-0D9FDBD2A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3E939F-5489-0E4C-97AE-079A146A7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40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95BE5-9CB6-894D-B2F6-3CE456B61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A1872-661C-6B4C-8381-28C6EBD59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B4260-523A-1A43-8115-ABF83E6AD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807C2-A045-9747-A7CD-8F0BAF787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4AB8C-2E45-924E-8AD3-F2189D7DE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D6801-762C-B54B-AE32-88BD5B6AE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90168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B8F-44E4-4D41-9A2D-EA919F532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2D7FEA-A52D-AF4D-B0AC-CECD7D9445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50E22-D15A-7142-B04B-FED921C12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B692B-5995-ED44-B5EC-544BCB0B2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CAA90-C5A3-334E-B452-CB5595A3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99F27-DBFA-1342-852C-4AE390B21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272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76AEE-BB6A-4541-B8A9-EF264B48C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F4B29E-D02D-254A-9137-997FD9232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A213-A2FC-404B-8102-987F46C4FF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A7445-9B2F-B749-8691-F27CE72F7F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C5318-7AD4-F84E-8E9C-4F43E38A3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56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EAFB5-5ABE-1E47-87CA-5332E3BE0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ED9C9-7C52-A64A-AEDC-0BBED7BDD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sessions will be recorded</a:t>
            </a:r>
          </a:p>
          <a:p>
            <a:r>
              <a:rPr lang="en-US" dirty="0"/>
              <a:t>Every </a:t>
            </a:r>
            <a:r>
              <a:rPr lang="en-US" b="1" dirty="0"/>
              <a:t>Saturday</a:t>
            </a:r>
            <a:r>
              <a:rPr lang="en-US" dirty="0"/>
              <a:t> at </a:t>
            </a:r>
            <a:r>
              <a:rPr lang="en-US" b="1" dirty="0"/>
              <a:t>14:00 GMT </a:t>
            </a:r>
            <a:r>
              <a:rPr lang="en-US" dirty="0"/>
              <a:t>until we complete the </a:t>
            </a:r>
            <a:r>
              <a:rPr lang="en-US" i="1" dirty="0"/>
              <a:t>fundamentals</a:t>
            </a:r>
          </a:p>
          <a:p>
            <a:r>
              <a:rPr lang="en-US" dirty="0"/>
              <a:t>Learning is the sole purpose</a:t>
            </a:r>
          </a:p>
          <a:p>
            <a:r>
              <a:rPr lang="en-US" dirty="0"/>
              <a:t>Ask questions</a:t>
            </a:r>
          </a:p>
          <a:p>
            <a:r>
              <a:rPr lang="en-US" dirty="0"/>
              <a:t>Get into programming mindset</a:t>
            </a:r>
          </a:p>
        </p:txBody>
      </p:sp>
    </p:spTree>
    <p:extLst>
      <p:ext uri="{BB962C8B-B14F-4D97-AF65-F5344CB8AC3E}">
        <p14:creationId xmlns:p14="http://schemas.microsoft.com/office/powerpoint/2010/main" val="109811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DD426-A473-7C42-B98A-FC7FF85A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versus </a:t>
            </a:r>
            <a:r>
              <a:rPr lang="en-US" b="1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7876E-BCF9-5745-91A1-E76D2FE77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b="1" dirty="0"/>
              <a:t>reference </a:t>
            </a:r>
            <a:r>
              <a:rPr lang="en-US" sz="2000" i="1" dirty="0"/>
              <a:t>to</a:t>
            </a:r>
            <a:r>
              <a:rPr lang="en-US" sz="2000" dirty="0"/>
              <a:t> some data is directly </a:t>
            </a:r>
            <a:r>
              <a:rPr lang="en-US" sz="2000" i="1" dirty="0"/>
              <a:t>pointing</a:t>
            </a:r>
            <a:r>
              <a:rPr lang="en-US" sz="2000" dirty="0"/>
              <a:t> to original data and hence, any changes made to a reference </a:t>
            </a:r>
            <a:r>
              <a:rPr lang="en-US" sz="2000" i="1" dirty="0"/>
              <a:t>may</a:t>
            </a:r>
            <a:r>
              <a:rPr lang="en-US" sz="2000" dirty="0"/>
              <a:t> also change the original data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original: list = [46, 21]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reference: list = original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print(f’{original[0]}, {reference[0]}’) # 46, 46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reference[0] = 23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print(f’{original[0]}, {reference[0]}’) # </a:t>
            </a:r>
            <a:r>
              <a:rPr lang="en-US" sz="2000" b="1" i="1" dirty="0">
                <a:latin typeface="Consolas" panose="020B0609020204030204" pitchFamily="49" charset="0"/>
                <a:cs typeface="Consolas" panose="020B0609020204030204" pitchFamily="49" charset="0"/>
              </a:rPr>
              <a:t>23, 23</a:t>
            </a:r>
            <a:endParaRPr lang="en-US" sz="2000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E2A17FA-8A9F-CD44-9662-C79A6BBB47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318299"/>
              </p:ext>
            </p:extLst>
          </p:nvPr>
        </p:nvGraphicFramePr>
        <p:xfrm>
          <a:off x="9231696" y="2825660"/>
          <a:ext cx="2684380" cy="2035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190">
                  <a:extLst>
                    <a:ext uri="{9D8B030D-6E8A-4147-A177-3AD203B41FA5}">
                      <a16:colId xmlns:a16="http://schemas.microsoft.com/office/drawing/2014/main" val="1840429305"/>
                    </a:ext>
                  </a:extLst>
                </a:gridCol>
                <a:gridCol w="1342190">
                  <a:extLst>
                    <a:ext uri="{9D8B030D-6E8A-4147-A177-3AD203B41FA5}">
                      <a16:colId xmlns:a16="http://schemas.microsoft.com/office/drawing/2014/main" val="3072078195"/>
                    </a:ext>
                  </a:extLst>
                </a:gridCol>
              </a:tblGrid>
              <a:tr h="651901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Memory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142399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46, 21</a:t>
                      </a:r>
                    </a:p>
                    <a:p>
                      <a:endParaRPr lang="en-US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418361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23, 21</a:t>
                      </a:r>
                    </a:p>
                    <a:p>
                      <a:pPr algn="ctr"/>
                      <a:endParaRPr lang="en-US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1426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D85CB2C-41FB-1746-8E3B-72256F2A1D9E}"/>
              </a:ext>
            </a:extLst>
          </p:cNvPr>
          <p:cNvCxnSpPr>
            <a:cxnSpLocks/>
          </p:cNvCxnSpPr>
          <p:nvPr/>
        </p:nvCxnSpPr>
        <p:spPr>
          <a:xfrm flipV="1">
            <a:off x="10250905" y="3734602"/>
            <a:ext cx="644893" cy="19250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89F3B5D-EC0C-DF44-A1DE-0A4C574274B7}"/>
              </a:ext>
            </a:extLst>
          </p:cNvPr>
          <p:cNvCxnSpPr>
            <a:cxnSpLocks/>
          </p:cNvCxnSpPr>
          <p:nvPr/>
        </p:nvCxnSpPr>
        <p:spPr>
          <a:xfrm flipV="1">
            <a:off x="10250904" y="4392704"/>
            <a:ext cx="644893" cy="19250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100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A6E0-30A8-1C44-8EDD-542993BE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33C9C-1EBD-B64A-98A5-41E4857D1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reference to original data can be mutable or immutable depending on the mutability of the original data</a:t>
            </a:r>
          </a:p>
          <a:p>
            <a:endParaRPr lang="en-US" dirty="0"/>
          </a:p>
          <a:p>
            <a:r>
              <a:rPr lang="en-US" dirty="0"/>
              <a:t>Is </a:t>
            </a:r>
            <a:r>
              <a:rPr lang="en-US" b="1" dirty="0"/>
              <a:t>str</a:t>
            </a:r>
            <a:r>
              <a:rPr lang="en-US" dirty="0"/>
              <a:t> mutable ?</a:t>
            </a:r>
          </a:p>
          <a:p>
            <a:r>
              <a:rPr lang="en-US" dirty="0"/>
              <a:t>No</a:t>
            </a:r>
          </a:p>
          <a:p>
            <a:endParaRPr lang="en-US" dirty="0"/>
          </a:p>
          <a:p>
            <a:r>
              <a:rPr lang="en-US" dirty="0"/>
              <a:t>Is a reference to str (</a:t>
            </a:r>
            <a:r>
              <a:rPr lang="en-US" dirty="0" err="1"/>
              <a:t>str.index</a:t>
            </a:r>
            <a:r>
              <a:rPr lang="en-US" dirty="0"/>
              <a:t>()) mutable ?</a:t>
            </a:r>
          </a:p>
          <a:p>
            <a:r>
              <a:rPr lang="en-US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263057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B232-36C2-574B-A737-3B35967DA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896" y="2654382"/>
            <a:ext cx="9792208" cy="152707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Always write code to understand and internalize a concept or an idea</a:t>
            </a:r>
          </a:p>
        </p:txBody>
      </p:sp>
    </p:spTree>
    <p:extLst>
      <p:ext uri="{BB962C8B-B14F-4D97-AF65-F5344CB8AC3E}">
        <p14:creationId xmlns:p14="http://schemas.microsoft.com/office/powerpoint/2010/main" val="2318489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6451C-A26D-D94D-89B4-BECB7B6B4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875F2-D4D6-C54A-8C17-F4B865AAE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DF407-FC78-1149-9020-C0C01FB59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" y="606041"/>
            <a:ext cx="11717543" cy="562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59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37FAE-1455-DF43-B677-148E71363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1030771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Introducing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108BB-9CE7-834C-95AE-0C6076BF8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840976" cy="3756324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 is a body of code that 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Has START and END points of control flow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Takes in inputs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Does some work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Gives output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 function STARTS to execute when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called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by another function which is called by another function … and so on until the first function which is usually called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</a:p>
          <a:p>
            <a:endParaRPr lang="en-US" dirty="0"/>
          </a:p>
          <a:p>
            <a:r>
              <a:rPr lang="en-US" dirty="0">
                <a:solidFill>
                  <a:srgbClr val="D06A22"/>
                </a:solidFill>
              </a:rPr>
              <a:t># Remember </a:t>
            </a:r>
            <a:r>
              <a:rPr lang="en-US" b="1" dirty="0">
                <a:solidFill>
                  <a:srgbClr val="D06A22"/>
                </a:solidFill>
              </a:rPr>
              <a:t>control-flow </a:t>
            </a:r>
            <a:r>
              <a:rPr lang="en-US" dirty="0">
                <a:solidFill>
                  <a:srgbClr val="D06A22"/>
                </a:solidFill>
              </a:rPr>
              <a:t>from</a:t>
            </a:r>
            <a:r>
              <a:rPr lang="en-US" b="1" dirty="0">
                <a:solidFill>
                  <a:srgbClr val="D06A22"/>
                </a:solidFill>
              </a:rPr>
              <a:t> conditional statements</a:t>
            </a:r>
            <a:r>
              <a:rPr lang="en-US" dirty="0">
                <a:solidFill>
                  <a:srgbClr val="D06A22"/>
                </a:solidFill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920812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315D3-9C7A-EF40-B835-5815A7D2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Define a function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55F67-FBDC-FA49-9A1C-AB9045CE4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(a: int, b: int) </a:t>
            </a:r>
            <a:r>
              <a:rPr lang="en-US" sz="2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int: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 + b</a:t>
            </a:r>
          </a:p>
          <a:p>
            <a:pPr marL="0" indent="0">
              <a:buNone/>
            </a:pP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Keyword:	def, return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name: add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arguments: a: int, b: int	# These are given by the </a:t>
            </a:r>
            <a:r>
              <a:rPr lang="en-US" sz="2400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caller</a:t>
            </a:r>
            <a:endParaRPr lang="en-US" sz="24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return type: int</a:t>
            </a:r>
          </a:p>
        </p:txBody>
      </p:sp>
    </p:spTree>
    <p:extLst>
      <p:ext uri="{BB962C8B-B14F-4D97-AF65-F5344CB8AC3E}">
        <p14:creationId xmlns:p14="http://schemas.microsoft.com/office/powerpoint/2010/main" val="3202314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ABCD7-62C0-EF48-AD4A-FC8097AA2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Call a function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ABC27-94F5-9F4D-972A-50CB7DE4A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add(7, 45)	# arguments a=7, b=45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add(‘c’, ‘d’) # arguments a=‘c’, b=‘d’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add(3.14, 5.76) # arguments a=3.14, b=5.76, breaking user expectations! Passing float to int</a:t>
            </a:r>
          </a:p>
        </p:txBody>
      </p:sp>
    </p:spTree>
    <p:extLst>
      <p:ext uri="{BB962C8B-B14F-4D97-AF65-F5344CB8AC3E}">
        <p14:creationId xmlns:p14="http://schemas.microsoft.com/office/powerpoint/2010/main" val="247126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52E97-EAC4-0840-A6C9-D4F155D75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Fundamental rules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0EA4D-AB20-494F-BAEF-F4E8BF193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can be any valid built-in type or user-defined type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can be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or any valid built-in type or user-defined type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Number of arguments can be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more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have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default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Name of a function cannot be any reserved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keyword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be passed as an argument to another function (This is a very powerful concept and is possible because everything in Python is an Object. More on this later)</a:t>
            </a:r>
          </a:p>
        </p:txBody>
      </p:sp>
    </p:spTree>
    <p:extLst>
      <p:ext uri="{BB962C8B-B14F-4D97-AF65-F5344CB8AC3E}">
        <p14:creationId xmlns:p14="http://schemas.microsoft.com/office/powerpoint/2010/main" val="3193961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A6451-77E7-7E42-816D-397B70CE7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176" y="484094"/>
            <a:ext cx="10636624" cy="569286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Positional arguments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concat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(s1: str, s2: str) -&gt; str: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return “”.join([s1, s2])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concat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(“I will”, ”learn))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I will learn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Named or Keyword arguments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def conjoin(*strings, wrap="|",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sep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=" ") -&gt; str: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= list(strings)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args.insert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(0, wrap)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args.insert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), wrap)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	return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sep.join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print(conjoin("I", "will", "learn",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sep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="-")) </a:t>
            </a:r>
            <a:r>
              <a:rPr lang="en-GB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|-I-will-learn-|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If you want to understand the details of how this works, wait for a few sessions</a:t>
            </a:r>
          </a:p>
        </p:txBody>
      </p:sp>
    </p:spTree>
    <p:extLst>
      <p:ext uri="{BB962C8B-B14F-4D97-AF65-F5344CB8AC3E}">
        <p14:creationId xmlns:p14="http://schemas.microsoft.com/office/powerpoint/2010/main" val="1074549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C6985-B1B8-4A45-B9C1-3DA3B27EF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Everything in Python is an </a:t>
            </a:r>
            <a:r>
              <a:rPr lang="en-US" b="1" dirty="0"/>
              <a:t>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6E2E6-AF96-D448-9F57-42F424812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Unique address</a:t>
            </a:r>
          </a:p>
          <a:p>
            <a:r>
              <a:rPr lang="en-US" dirty="0"/>
              <a:t>Dedicated space in memory</a:t>
            </a:r>
          </a:p>
          <a:p>
            <a:r>
              <a:rPr lang="en-US" dirty="0"/>
              <a:t>Has properties that can be accessed</a:t>
            </a:r>
          </a:p>
          <a:p>
            <a:r>
              <a:rPr lang="en-US" dirty="0"/>
              <a:t>Has some operations that can be invoked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func</a:t>
            </a:r>
            <a:r>
              <a:rPr lang="en-US" dirty="0"/>
              <a:t>() -&gt; str:</a:t>
            </a:r>
          </a:p>
          <a:p>
            <a:pPr marL="0" indent="0">
              <a:buNone/>
            </a:pPr>
            <a:r>
              <a:rPr lang="en-US" dirty="0"/>
              <a:t>	return “I am </a:t>
            </a:r>
            <a:r>
              <a:rPr lang="en-US" dirty="0" err="1"/>
              <a:t>func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Q. If a function </a:t>
            </a:r>
            <a:r>
              <a:rPr lang="en-US" b="1" dirty="0" err="1"/>
              <a:t>func</a:t>
            </a:r>
            <a:r>
              <a:rPr lang="en-US" dirty="0"/>
              <a:t> is an object, then what is its operation ?</a:t>
            </a:r>
          </a:p>
          <a:p>
            <a:pPr marL="0" indent="0">
              <a:buNone/>
            </a:pPr>
            <a:r>
              <a:rPr lang="en-US" dirty="0"/>
              <a:t>A. </a:t>
            </a:r>
            <a:r>
              <a:rPr lang="en-US" dirty="0" err="1"/>
              <a:t>func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10170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35290-B2B6-324B-9349-4E6692E228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cap="none" dirty="0">
                <a:solidFill>
                  <a:schemeClr val="bg2">
                    <a:lumMod val="75000"/>
                  </a:schemeClr>
                </a:solidFill>
              </a:rPr>
              <a:t>Introduction to programming  (Python)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92A13E-D2BD-D347-B675-8C3054F4BE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cap="none" dirty="0">
                <a:solidFill>
                  <a:schemeClr val="bg2">
                    <a:lumMod val="75000"/>
                  </a:schemeClr>
                </a:solidFill>
              </a:rPr>
              <a:t>Session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#5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Mutability, Function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A299DC-3DEB-AD4E-842E-283DAE22F4A5}"/>
              </a:ext>
            </a:extLst>
          </p:cNvPr>
          <p:cNvSpPr/>
          <p:nvPr/>
        </p:nvSpPr>
        <p:spPr>
          <a:xfrm>
            <a:off x="3660878" y="3244334"/>
            <a:ext cx="4870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have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default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arguments</a:t>
            </a:r>
          </a:p>
        </p:txBody>
      </p:sp>
    </p:spTree>
    <p:extLst>
      <p:ext uri="{BB962C8B-B14F-4D97-AF65-F5344CB8AC3E}">
        <p14:creationId xmlns:p14="http://schemas.microsoft.com/office/powerpoint/2010/main" val="1904483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7030E-73DA-8E4C-B0E3-41B74D608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Invoking function on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B8C58-2E31-7741-BCF0-090B90C4F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function()	</a:t>
            </a:r>
            <a:r>
              <a:rPr lang="en-US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Free function</a:t>
            </a:r>
          </a:p>
          <a:p>
            <a:pPr marL="0" indent="0">
              <a:buNone/>
            </a:pPr>
            <a:r>
              <a:rPr lang="en-US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object.function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	</a:t>
            </a:r>
            <a:r>
              <a:rPr lang="en-US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Function called on an object</a:t>
            </a:r>
          </a:p>
          <a:p>
            <a:pPr marL="0" indent="0">
              <a:buNone/>
            </a:pPr>
            <a:r>
              <a:rPr lang="en-US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“”.join([])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“”.lower()</a:t>
            </a:r>
          </a:p>
        </p:txBody>
      </p:sp>
    </p:spTree>
    <p:extLst>
      <p:ext uri="{BB962C8B-B14F-4D97-AF65-F5344CB8AC3E}">
        <p14:creationId xmlns:p14="http://schemas.microsoft.com/office/powerpoint/2010/main" val="60351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204AB-2A2E-8C40-B2CC-4EF8A0283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79" y="248823"/>
            <a:ext cx="11576749" cy="636035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 a function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(a: int, b: int)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int: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 + b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Keyword:	def, return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name: add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arguments: a: int, b: int	# These are given by the </a:t>
            </a:r>
            <a:r>
              <a:rPr lang="en-US" sz="1800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caller</a:t>
            </a:r>
            <a:endParaRPr lang="en-US" sz="18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return type: int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 a function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add(7, 45)	# arguments a=7, b=45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add(‘c’, ‘d’) # arguments a=‘c’, b=‘d’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add(3.14, 5.76) # arguments a=3.14, b=5.76, Passing float to int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Fundamental rules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Argument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 of arguments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more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have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default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arguments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of a function cannot be any reserved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function can be passed as an argument to another function (This is a very powerful concept and is possible because everything in Python is an Object. More on this later)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0441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E115-7D42-864D-81EE-98420FDBF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42011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 flow: Movement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execution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from one state to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FE362-D209-694C-BB6F-09656718F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167951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When a program starts executing, it usually starts execution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306B52E-B84B-0346-8BE5-08F6D0EFE6F2}"/>
              </a:ext>
            </a:extLst>
          </p:cNvPr>
          <p:cNvCxnSpPr>
            <a:cxnSpLocks/>
          </p:cNvCxnSpPr>
          <p:nvPr/>
        </p:nvCxnSpPr>
        <p:spPr>
          <a:xfrm>
            <a:off x="1695234" y="3435042"/>
            <a:ext cx="0" cy="3212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6A796D-3A17-7642-B7AA-D9A42349CE99}"/>
              </a:ext>
            </a:extLst>
          </p:cNvPr>
          <p:cNvSpPr txBox="1"/>
          <p:nvPr/>
        </p:nvSpPr>
        <p:spPr>
          <a:xfrm>
            <a:off x="4602821" y="3583419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27670B-53CC-B649-80DF-E11902EE3B42}"/>
              </a:ext>
            </a:extLst>
          </p:cNvPr>
          <p:cNvSpPr txBox="1"/>
          <p:nvPr/>
        </p:nvSpPr>
        <p:spPr>
          <a:xfrm>
            <a:off x="8708961" y="3107618"/>
            <a:ext cx="276870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program.py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add(a: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+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sub(a: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-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__name__ == “__main__”: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p: int = 34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q: int = 42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sum: int = add(p,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print(sum)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diff: int = sub(p,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print(diff)</a:t>
            </a:r>
          </a:p>
          <a:p>
            <a:pPr lvl="1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5F5BFCF-9419-F343-8C34-27128721BD7B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1695236" y="3768085"/>
            <a:ext cx="2907585" cy="3623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8AE72E7-89B1-1F4C-A39C-D95C9D8F7831}"/>
              </a:ext>
            </a:extLst>
          </p:cNvPr>
          <p:cNvCxnSpPr>
            <a:cxnSpLocks/>
          </p:cNvCxnSpPr>
          <p:nvPr/>
        </p:nvCxnSpPr>
        <p:spPr>
          <a:xfrm flipH="1">
            <a:off x="1695237" y="4261780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835DE64-38CB-5847-88B6-0880D75A9FC1}"/>
              </a:ext>
            </a:extLst>
          </p:cNvPr>
          <p:cNvSpPr txBox="1"/>
          <p:nvPr/>
        </p:nvSpPr>
        <p:spPr>
          <a:xfrm>
            <a:off x="4602821" y="589657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C41F9A-31FD-774A-9BE0-5C8FDD8C5E03}"/>
              </a:ext>
            </a:extLst>
          </p:cNvPr>
          <p:cNvSpPr txBox="1"/>
          <p:nvPr/>
        </p:nvSpPr>
        <p:spPr>
          <a:xfrm>
            <a:off x="4671637" y="5196743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B7366C-855F-CB4E-AEC7-F64DBF99731E}"/>
              </a:ext>
            </a:extLst>
          </p:cNvPr>
          <p:cNvSpPr txBox="1"/>
          <p:nvPr/>
        </p:nvSpPr>
        <p:spPr>
          <a:xfrm>
            <a:off x="4602823" y="439799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A8C299-38B7-A543-9837-50278D471B5E}"/>
              </a:ext>
            </a:extLst>
          </p:cNvPr>
          <p:cNvCxnSpPr>
            <a:endCxn id="6" idx="2"/>
          </p:cNvCxnSpPr>
          <p:nvPr/>
        </p:nvCxnSpPr>
        <p:spPr>
          <a:xfrm flipV="1">
            <a:off x="5017357" y="3952751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5B1F3C-0AA8-A849-B82F-BD76A3A6FD9A}"/>
              </a:ext>
            </a:extLst>
          </p:cNvPr>
          <p:cNvCxnSpPr/>
          <p:nvPr/>
        </p:nvCxnSpPr>
        <p:spPr>
          <a:xfrm flipV="1">
            <a:off x="5017356" y="4722462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F49EAB1-A507-C44D-9ACD-C15F2F3F3C9B}"/>
              </a:ext>
            </a:extLst>
          </p:cNvPr>
          <p:cNvCxnSpPr/>
          <p:nvPr/>
        </p:nvCxnSpPr>
        <p:spPr>
          <a:xfrm flipV="1">
            <a:off x="5080563" y="5575813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F81D0BF-F0E1-0F4D-932D-7F4326157400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5138384" y="6265910"/>
            <a:ext cx="1" cy="1936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2AA240A-CF02-4743-BC97-0695DCCB22FA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695234" y="4582664"/>
            <a:ext cx="2907589" cy="19356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FB24616-2035-2D49-B6B7-57F6247CB075}"/>
              </a:ext>
            </a:extLst>
          </p:cNvPr>
          <p:cNvCxnSpPr>
            <a:cxnSpLocks/>
          </p:cNvCxnSpPr>
          <p:nvPr/>
        </p:nvCxnSpPr>
        <p:spPr>
          <a:xfrm flipV="1">
            <a:off x="1695234" y="5440687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6643FB5-B444-5147-8470-AA299EA333DE}"/>
              </a:ext>
            </a:extLst>
          </p:cNvPr>
          <p:cNvCxnSpPr>
            <a:cxnSpLocks/>
          </p:cNvCxnSpPr>
          <p:nvPr/>
        </p:nvCxnSpPr>
        <p:spPr>
          <a:xfrm flipV="1">
            <a:off x="1695234" y="6080589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CDBAB5B-1A30-5244-8819-BE28DB222A67}"/>
              </a:ext>
            </a:extLst>
          </p:cNvPr>
          <p:cNvCxnSpPr>
            <a:cxnSpLocks/>
          </p:cNvCxnSpPr>
          <p:nvPr/>
        </p:nvCxnSpPr>
        <p:spPr>
          <a:xfrm flipH="1">
            <a:off x="1695234" y="5861602"/>
            <a:ext cx="3385329" cy="213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719D5C3-C434-6A40-977D-46B1CCBBB891}"/>
              </a:ext>
            </a:extLst>
          </p:cNvPr>
          <p:cNvCxnSpPr>
            <a:cxnSpLocks/>
          </p:cNvCxnSpPr>
          <p:nvPr/>
        </p:nvCxnSpPr>
        <p:spPr>
          <a:xfrm flipH="1">
            <a:off x="1695234" y="6456024"/>
            <a:ext cx="3443150" cy="1757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81BF77A-BA3D-834B-897E-6D238657FB0A}"/>
              </a:ext>
            </a:extLst>
          </p:cNvPr>
          <p:cNvCxnSpPr>
            <a:cxnSpLocks/>
          </p:cNvCxnSpPr>
          <p:nvPr/>
        </p:nvCxnSpPr>
        <p:spPr>
          <a:xfrm flipH="1">
            <a:off x="1695234" y="5026564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16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16C7D-ABAC-EA4D-8895-1CBFA6AD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Duck 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9BACD-31AB-0D49-B69C-0D3BE506B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9" y="1690688"/>
            <a:ext cx="11079394" cy="4905321"/>
          </a:xfrm>
        </p:spPr>
        <p:txBody>
          <a:bodyPr>
            <a:normAutofit/>
          </a:bodyPr>
          <a:lstStyle/>
          <a:p>
            <a:r>
              <a:rPr lang="en-US" dirty="0"/>
              <a:t>A function argument </a:t>
            </a:r>
            <a:r>
              <a:rPr lang="en-US" b="1" dirty="0"/>
              <a:t>need not</a:t>
            </a:r>
            <a:r>
              <a:rPr lang="en-US" dirty="0"/>
              <a:t> be </a:t>
            </a:r>
            <a:r>
              <a:rPr lang="en-US" i="1" dirty="0"/>
              <a:t>fixed</a:t>
            </a:r>
            <a:r>
              <a:rPr lang="en-US" dirty="0"/>
              <a:t> to a specific type</a:t>
            </a:r>
          </a:p>
          <a:p>
            <a:r>
              <a:rPr lang="en-US" dirty="0"/>
              <a:t>In Python, all data, including, the function arguments are </a:t>
            </a:r>
            <a:r>
              <a:rPr lang="en-US" i="1" dirty="0"/>
              <a:t>dynamically typed</a:t>
            </a:r>
            <a:r>
              <a:rPr lang="en-US" dirty="0"/>
              <a:t> i.e. the type of that data is fixed at run-time</a:t>
            </a:r>
          </a:p>
          <a:p>
            <a:r>
              <a:rPr lang="en-US" dirty="0"/>
              <a:t>This greatly helps in </a:t>
            </a:r>
            <a:r>
              <a:rPr lang="en-US" b="1" dirty="0"/>
              <a:t>decreasing</a:t>
            </a:r>
            <a:r>
              <a:rPr lang="en-US" dirty="0"/>
              <a:t> </a:t>
            </a:r>
            <a:r>
              <a:rPr lang="en-US" i="1" dirty="0"/>
              <a:t>static coupling  </a:t>
            </a:r>
            <a:r>
              <a:rPr lang="en-US" dirty="0"/>
              <a:t>between types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def print_first(arg): </a:t>
            </a:r>
            <a:r>
              <a:rPr lang="en-US" sz="1600" i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arg can be any type if it supports len() and [ ] operation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len(arg) &gt; 0: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print(arg[0])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print(“{} is empty”.format(arg))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print_first(“Snake”)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print_first([3.14, “pi”, 777])</a:t>
            </a:r>
          </a:p>
        </p:txBody>
      </p:sp>
    </p:spTree>
    <p:extLst>
      <p:ext uri="{BB962C8B-B14F-4D97-AF65-F5344CB8AC3E}">
        <p14:creationId xmlns:p14="http://schemas.microsoft.com/office/powerpoint/2010/main" val="3226444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4CF4B-08C9-E045-8B09-88F605B4B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455834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1E6E0-7345-8847-B2A7-C40FA32DE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1982912"/>
            <a:ext cx="9792208" cy="4875088"/>
          </a:xfrm>
        </p:spPr>
        <p:txBody>
          <a:bodyPr>
            <a:normAutofit fontScale="40000" lnSpcReduction="20000"/>
          </a:bodyPr>
          <a:lstStyle/>
          <a:p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A function that can call itself but has a terminating condition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Why would we do such a thing?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Many times we want a function to be called on certain arguments and then perform the same function by slightly modifying the arguments and </a:t>
            </a:r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utilize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 the result from previous invocation.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Standard examples: factorial, Fibonacci series etc.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Here is a function that adds all positive integers up to and including a given integer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sum_up(n: int):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n == 1: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1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n + sum_up(n – 1)	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sum_up(5)	# n = 5 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sum_up(5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sum_up(4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sum_up(3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+ 2 + sum_up(2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15</a:t>
            </a:r>
          </a:p>
          <a:p>
            <a:pPr lvl="1"/>
            <a:endParaRPr lang="en-US" sz="18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4492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4455B-E35F-1842-A8CF-AEB4CEAA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47E2D-8075-5C4E-BB47-0088214C7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290720"/>
            <a:ext cx="9792208" cy="4567279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Read, understand and use the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range()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function. This will be super useful for writing small tests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no arguments and returns nothing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 string as an argument and returns whether it is a palindrome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5 integers and returns their sum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2 strings and returns the longer string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3 integers and returns the smallest amongst them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2 integers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a, b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and returns </a:t>
            </a:r>
            <a:r>
              <a:rPr lang="en-US" sz="1400" b="1" i="1" dirty="0">
                <a:solidFill>
                  <a:schemeClr val="tx2">
                    <a:lumMod val="75000"/>
                  </a:schemeClr>
                </a:solidFill>
              </a:rPr>
              <a:t>a to the power of b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an integer and returns whether it is positive or negative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an integer which lies between [1, 365] and returns the month that contains that day as indicated by that integer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to calculate factorial of a given number: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to print Fibonacci series containing given number of elements: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 date as a string in the format “dd/mm/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yyyy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” and returns the integer sum of all the numbers in the date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754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D17CC-8BAE-B84C-A73F-8AFEEAC57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Constants, Variables and Literals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FD07-22F5-C640-96E6-ECB629C53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not subject to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Variable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is subject to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Literals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All numerical values (booleans, integers, floating point numbers), string-literals (All strings created with double-quotes “”)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44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7D72C-1B82-7148-83D3-FD784C1F8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Variables:</a:t>
            </a:r>
            <a:br>
              <a:rPr lang="en-US" dirty="0"/>
            </a:br>
            <a:r>
              <a:rPr lang="en-US" i="1" dirty="0"/>
              <a:t>References</a:t>
            </a:r>
            <a:r>
              <a:rPr lang="en-US" dirty="0"/>
              <a:t> created by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0B3B1-501C-E645-82D0-FC7CF7687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x: int = 10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x points to an integer of value 10,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variable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whereas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x = 20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x now points to constant 20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name: str = “Python”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name points to a string of value “Python”, name is a variable whereas “Python” is a constant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name = “Viper”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name now points to constant “Viper”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94620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466-E6FC-1A46-AECD-3871F8258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Constants</a:t>
            </a:r>
            <a:br>
              <a:rPr lang="en-US" dirty="0"/>
            </a:br>
            <a:r>
              <a:rPr lang="en-US" i="1" dirty="0"/>
              <a:t>References </a:t>
            </a:r>
            <a:r>
              <a:rPr lang="en-US" dirty="0"/>
              <a:t>intended to </a:t>
            </a:r>
            <a:r>
              <a:rPr lang="en-US" i="1" dirty="0"/>
              <a:t>never </a:t>
            </a:r>
            <a:r>
              <a:rPr lang="en-US" dirty="0"/>
              <a:t>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580A4-6229-7147-A9BF-4D9EDD71F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No native type support</a:t>
            </a:r>
          </a:p>
          <a:p>
            <a:endParaRPr lang="en-US" dirty="0"/>
          </a:p>
          <a:p>
            <a:r>
              <a:rPr lang="en-US" dirty="0"/>
              <a:t>Use a separate module to store all the required constants (</a:t>
            </a:r>
            <a:r>
              <a:rPr lang="en-US" dirty="0" err="1"/>
              <a:t>constant.py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Other modules can </a:t>
            </a:r>
            <a:r>
              <a:rPr lang="en-US" b="1" dirty="0"/>
              <a:t>import constant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503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5BA8A-9B29-C34C-820C-41E399D75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Literals</a:t>
            </a:r>
            <a:br>
              <a:rPr lang="en-US" dirty="0"/>
            </a:br>
            <a:r>
              <a:rPr lang="en-US" dirty="0"/>
              <a:t>Direct values without any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7F890-05BA-6B40-8F2B-3E3B14786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/>
              <a:t>0	1	38	-24.6	9999</a:t>
            </a:r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/>
              <a:t>“To be or not to be”	“</a:t>
            </a:r>
            <a:r>
              <a:rPr lang="en-US" dirty="0" err="1"/>
              <a:t>Aryabhatta</a:t>
            </a:r>
            <a:r>
              <a:rPr lang="en-US" dirty="0"/>
              <a:t>”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‘Z’	‘A’	‘7’	‘0’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True	False</a:t>
            </a:r>
          </a:p>
        </p:txBody>
      </p:sp>
    </p:spTree>
    <p:extLst>
      <p:ext uri="{BB962C8B-B14F-4D97-AF65-F5344CB8AC3E}">
        <p14:creationId xmlns:p14="http://schemas.microsoft.com/office/powerpoint/2010/main" val="3959631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44543-184F-3746-A8E8-36F811AF1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ACAFA-4A4F-EE41-B93C-F119A0C10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262013"/>
            <a:ext cx="9792208" cy="4040175"/>
          </a:xfrm>
        </p:spPr>
        <p:txBody>
          <a:bodyPr>
            <a:normAutofit fontScale="77500" lnSpcReduction="20000"/>
          </a:bodyPr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Everything in python is an object!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int, float, string, 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my_object_of_type_t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etc.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is a property that says whether 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object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subject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once it is created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simple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bool, int, float, str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mutable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We’ll learn these types in this and next sessions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tuple is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21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B276A-96F4-A14A-BD2A-E42E2F57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in a bit more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947E2-4E10-734A-A9AF-A1286D2B4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779" y="2172367"/>
            <a:ext cx="10012441" cy="3977422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rgbClr val="D06A22"/>
                </a:solidFill>
              </a:rPr>
              <a:t>Remember that all </a:t>
            </a:r>
            <a:r>
              <a:rPr lang="en-US" b="1" dirty="0">
                <a:solidFill>
                  <a:srgbClr val="D06A22"/>
                </a:solidFill>
              </a:rPr>
              <a:t>data</a:t>
            </a:r>
            <a:r>
              <a:rPr lang="en-US" dirty="0">
                <a:solidFill>
                  <a:srgbClr val="D06A22"/>
                </a:solidFill>
              </a:rPr>
              <a:t> is stored in </a:t>
            </a:r>
            <a:r>
              <a:rPr lang="en-US" b="1" dirty="0">
                <a:solidFill>
                  <a:srgbClr val="D06A22"/>
                </a:solidFill>
              </a:rPr>
              <a:t>memory</a:t>
            </a:r>
            <a:r>
              <a:rPr lang="en-US" dirty="0">
                <a:solidFill>
                  <a:srgbClr val="D06A22"/>
                </a:solidFill>
              </a:rPr>
              <a:t>!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So, when we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x: int = 10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gets bound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If you now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20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constant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10 does not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that now changes its binding to another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20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Both 10 and 20 are stored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somewhere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in memory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Therefore we say the type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just a name to refer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is not the actual integer value)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 enough thought to understand this in detail</a:t>
            </a:r>
          </a:p>
        </p:txBody>
      </p:sp>
    </p:spTree>
    <p:extLst>
      <p:ext uri="{BB962C8B-B14F-4D97-AF65-F5344CB8AC3E}">
        <p14:creationId xmlns:p14="http://schemas.microsoft.com/office/powerpoint/2010/main" val="303940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6C6D-805B-6E4B-A1CD-F8B1D6212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Copy</a:t>
            </a:r>
            <a:r>
              <a:rPr lang="en-US" dirty="0"/>
              <a:t> versus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DEAAB-6422-E345-97C8-26BE9FB66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b="1" dirty="0"/>
              <a:t>copy</a:t>
            </a:r>
            <a:r>
              <a:rPr lang="en-US" sz="2000" dirty="0"/>
              <a:t> </a:t>
            </a:r>
            <a:r>
              <a:rPr lang="en-US" sz="2000" i="1" dirty="0"/>
              <a:t>of</a:t>
            </a:r>
            <a:r>
              <a:rPr lang="en-US" sz="2000" dirty="0"/>
              <a:t> some data can be changed without affecting the </a:t>
            </a:r>
            <a:r>
              <a:rPr lang="en-US" sz="2000" b="1" dirty="0"/>
              <a:t>original</a:t>
            </a:r>
            <a:r>
              <a:rPr lang="en-US" sz="2000" dirty="0"/>
              <a:t> data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original: int = 46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copy: int = original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print(f’{original}, {copy}’)	# 46, 46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copy = 23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print(f’{original}, {copy}’)	# 46, </a:t>
            </a:r>
            <a:r>
              <a:rPr lang="en-US" sz="2000" b="1" i="1" dirty="0">
                <a:latin typeface="Consolas" panose="020B0609020204030204" pitchFamily="49" charset="0"/>
                <a:cs typeface="Consolas" panose="020B0609020204030204" pitchFamily="49" charset="0"/>
              </a:rPr>
              <a:t>23</a:t>
            </a:r>
            <a:endParaRPr lang="en-US" sz="2000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2DBFB0-91C2-0F4C-8C4C-40BC11CE43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514935"/>
              </p:ext>
            </p:extLst>
          </p:nvPr>
        </p:nvGraphicFramePr>
        <p:xfrm>
          <a:off x="9231696" y="2825660"/>
          <a:ext cx="2684380" cy="2035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190">
                  <a:extLst>
                    <a:ext uri="{9D8B030D-6E8A-4147-A177-3AD203B41FA5}">
                      <a16:colId xmlns:a16="http://schemas.microsoft.com/office/drawing/2014/main" val="1840429305"/>
                    </a:ext>
                  </a:extLst>
                </a:gridCol>
                <a:gridCol w="1342190">
                  <a:extLst>
                    <a:ext uri="{9D8B030D-6E8A-4147-A177-3AD203B41FA5}">
                      <a16:colId xmlns:a16="http://schemas.microsoft.com/office/drawing/2014/main" val="3072078195"/>
                    </a:ext>
                  </a:extLst>
                </a:gridCol>
              </a:tblGrid>
              <a:tr h="651901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Memory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142399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418361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1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2077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14252</TotalTime>
  <Words>1955</Words>
  <Application>Microsoft Macintosh PowerPoint</Application>
  <PresentationFormat>Widescreen</PresentationFormat>
  <Paragraphs>253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Office Theme</vt:lpstr>
      <vt:lpstr>Preamble</vt:lpstr>
      <vt:lpstr>Introduction to programming  (Python)</vt:lpstr>
      <vt:lpstr>Constants, Variables and Literals</vt:lpstr>
      <vt:lpstr>Variables: References created by users</vt:lpstr>
      <vt:lpstr>Constants References intended to never change</vt:lpstr>
      <vt:lpstr>Literals Direct values without any reference</vt:lpstr>
      <vt:lpstr>Mutability</vt:lpstr>
      <vt:lpstr>Mutability in a bit more detail</vt:lpstr>
      <vt:lpstr>Copy versus Reference</vt:lpstr>
      <vt:lpstr>Copy versus Reference</vt:lpstr>
      <vt:lpstr>Mutability and References</vt:lpstr>
      <vt:lpstr># Always write code to understand and internalize a concept or an idea</vt:lpstr>
      <vt:lpstr>PowerPoint Presentation</vt:lpstr>
      <vt:lpstr>Introducing  Function</vt:lpstr>
      <vt:lpstr>Define a function</vt:lpstr>
      <vt:lpstr>Call a function</vt:lpstr>
      <vt:lpstr>Fundamental rules</vt:lpstr>
      <vt:lpstr>PowerPoint Presentation</vt:lpstr>
      <vt:lpstr>Everything in Python is an Object</vt:lpstr>
      <vt:lpstr>Invoking function on Objects</vt:lpstr>
      <vt:lpstr>PowerPoint Presentation</vt:lpstr>
      <vt:lpstr>Control flow: Movement of execution from one state to another</vt:lpstr>
      <vt:lpstr>Duck typing</vt:lpstr>
      <vt:lpstr>Recursion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  (Python)</dc:title>
  <dc:creator>Udaya Ranga</dc:creator>
  <cp:lastModifiedBy>Microsoft Office User</cp:lastModifiedBy>
  <cp:revision>66</cp:revision>
  <dcterms:created xsi:type="dcterms:W3CDTF">2020-04-06T18:35:54Z</dcterms:created>
  <dcterms:modified xsi:type="dcterms:W3CDTF">2020-08-07T15:23:32Z</dcterms:modified>
</cp:coreProperties>
</file>